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9" r:id="rId2"/>
    <p:sldId id="270" r:id="rId3"/>
    <p:sldId id="271" r:id="rId4"/>
    <p:sldId id="272" r:id="rId5"/>
    <p:sldId id="273" r:id="rId6"/>
    <p:sldId id="278" r:id="rId7"/>
    <p:sldId id="279" r:id="rId8"/>
    <p:sldId id="280" r:id="rId9"/>
    <p:sldId id="281" r:id="rId10"/>
    <p:sldId id="274" r:id="rId11"/>
    <p:sldId id="275" r:id="rId12"/>
    <p:sldId id="283" r:id="rId13"/>
    <p:sldId id="263" r:id="rId14"/>
    <p:sldId id="264" r:id="rId15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KoPubWorld돋움체 Light" panose="020B0600000101010101" charset="-127"/>
      <p:regular r:id="rId18"/>
    </p:embeddedFont>
    <p:embeddedFont>
      <p:font typeface="KoPubWorld돋움체 Bold" panose="020B0600000101010101" charset="-127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DECF"/>
    <a:srgbClr val="85EFE2"/>
    <a:srgbClr val="36D2CE"/>
    <a:srgbClr val="FD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1A2CC-AD33-4BEB-BEDF-7117FCB0AF3A}" type="datetimeFigureOut">
              <a:rPr lang="ko-KR" altLang="en-US" smtClean="0"/>
              <a:t>2021-11-26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2798463" y="2922628"/>
            <a:ext cx="4886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해피하우스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 메이저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2926077" y="2541180"/>
            <a:ext cx="295220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2926077" y="2522518"/>
            <a:ext cx="309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팀원</a:t>
            </a:r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오세헌</a:t>
            </a:r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dirty="0" err="1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우윤식</a:t>
            </a:r>
            <a:endParaRPr lang="ko-KR" altLang="en-US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4831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B6FEBD59-CEA2-4FDF-A254-37953428C235}"/>
              </a:ext>
            </a:extLst>
          </p:cNvPr>
          <p:cNvSpPr/>
          <p:nvPr/>
        </p:nvSpPr>
        <p:spPr>
          <a:xfrm>
            <a:off x="3569487" y="2178412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7B4FB42F-61AB-4ADA-879A-670D33F52DB2}"/>
              </a:ext>
            </a:extLst>
          </p:cNvPr>
          <p:cNvSpPr/>
          <p:nvPr/>
        </p:nvSpPr>
        <p:spPr>
          <a:xfrm>
            <a:off x="3020287" y="2133171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1</a:t>
            </a:r>
            <a:endParaRPr lang="ko-KR" altLang="en-US" sz="32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 기대효과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05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4361371" y="2513093"/>
            <a:ext cx="49936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더 편리하게 매물을 관리할 수 있기 때문에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경쟁력 있다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C8FF7CF-D8B5-498D-94C7-188252370E53}"/>
              </a:ext>
            </a:extLst>
          </p:cNvPr>
          <p:cNvSpPr/>
          <p:nvPr/>
        </p:nvSpPr>
        <p:spPr>
          <a:xfrm>
            <a:off x="3569487" y="4238413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060B323-B658-4AFE-8D3D-E1D8D4538DE4}"/>
              </a:ext>
            </a:extLst>
          </p:cNvPr>
          <p:cNvSpPr txBox="1"/>
          <p:nvPr/>
        </p:nvSpPr>
        <p:spPr>
          <a:xfrm>
            <a:off x="4160998" y="4373039"/>
            <a:ext cx="598593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추천인이 되거나 나의 게시물에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좋아요를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 받음으로써 포인트를 적립하여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현금화 할 수 있기때문에 다른 사이트에 비해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굉장히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경쟁력있다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4A8D62FD-93E9-42E5-9A1B-AF97802BB6B2}"/>
              </a:ext>
            </a:extLst>
          </p:cNvPr>
          <p:cNvSpPr/>
          <p:nvPr/>
        </p:nvSpPr>
        <p:spPr>
          <a:xfrm>
            <a:off x="3020287" y="4179102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2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606767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F2FE1843-0431-4B2E-A45D-50086C1ACA79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D0FD50A-E637-469B-8E46-7F371D8E5C7F}"/>
              </a:ext>
            </a:extLst>
          </p:cNvPr>
          <p:cNvSpPr/>
          <p:nvPr/>
        </p:nvSpPr>
        <p:spPr>
          <a:xfrm>
            <a:off x="0" y="-217351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70E2063-BD2C-4277-88FF-B16E9EA8ADE2}"/>
              </a:ext>
            </a:extLst>
          </p:cNvPr>
          <p:cNvSpPr txBox="1"/>
          <p:nvPr/>
        </p:nvSpPr>
        <p:spPr>
          <a:xfrm>
            <a:off x="752627" y="1082245"/>
            <a:ext cx="261802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64DECF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개발 후기</a:t>
            </a:r>
            <a:endParaRPr lang="en-US" altLang="ko-KR" sz="4000" dirty="0">
              <a:solidFill>
                <a:srgbClr val="64DECF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4000" b="1" dirty="0">
                <a:solidFill>
                  <a:srgbClr val="64DECF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	</a:t>
            </a:r>
            <a:r>
              <a:rPr lang="ko-KR" altLang="en-US" sz="4000" b="1" dirty="0">
                <a:solidFill>
                  <a:srgbClr val="64DECF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오세헌</a:t>
            </a:r>
            <a:endParaRPr lang="ko-KR" altLang="en-US" sz="4000" b="1" dirty="0">
              <a:solidFill>
                <a:srgbClr val="64DECF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20CBF4-01B1-4295-A450-DC73516C7A26}"/>
              </a:ext>
            </a:extLst>
          </p:cNvPr>
          <p:cNvSpPr txBox="1"/>
          <p:nvPr/>
        </p:nvSpPr>
        <p:spPr>
          <a:xfrm>
            <a:off x="752627" y="2901908"/>
            <a:ext cx="741741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5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개월 동안 빠르게 많은 양을 배워 정신이 없었기 때문에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나의 기량을 확인해볼 기회가 없었는데 확인 할 수 있는 좋은 기회였고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단순하게 교육을 듣는 것보다 프로젝트를 하면서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실시간으로 변화되는 것이 느껴져서 코딩하는 즐거움을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깨달았다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0C94876-6F8D-4591-B9C1-08D4A8A52EBD}"/>
              </a:ext>
            </a:extLst>
          </p:cNvPr>
          <p:cNvSpPr/>
          <p:nvPr/>
        </p:nvSpPr>
        <p:spPr>
          <a:xfrm flipV="1">
            <a:off x="557400" y="2537764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3379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F2FE1843-0431-4B2E-A45D-50086C1ACA79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D0FD50A-E637-469B-8E46-7F371D8E5C7F}"/>
              </a:ext>
            </a:extLst>
          </p:cNvPr>
          <p:cNvSpPr/>
          <p:nvPr/>
        </p:nvSpPr>
        <p:spPr>
          <a:xfrm>
            <a:off x="0" y="-217351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70E2063-BD2C-4277-88FF-B16E9EA8ADE2}"/>
              </a:ext>
            </a:extLst>
          </p:cNvPr>
          <p:cNvSpPr txBox="1"/>
          <p:nvPr/>
        </p:nvSpPr>
        <p:spPr>
          <a:xfrm>
            <a:off x="752627" y="1082245"/>
            <a:ext cx="261802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64DECF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개발 후기</a:t>
            </a:r>
            <a:endParaRPr lang="en-US" altLang="ko-KR" sz="4000" dirty="0">
              <a:solidFill>
                <a:srgbClr val="64DECF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r>
              <a:rPr lang="en-US" altLang="ko-KR" sz="4000" b="1" dirty="0">
                <a:solidFill>
                  <a:srgbClr val="64DECF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	</a:t>
            </a:r>
            <a:r>
              <a:rPr lang="ko-KR" altLang="en-US" sz="4000" b="1" dirty="0" smtClean="0">
                <a:solidFill>
                  <a:srgbClr val="64DECF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우윤식</a:t>
            </a:r>
            <a:endParaRPr lang="ko-KR" altLang="en-US" sz="4000" b="1" dirty="0">
              <a:solidFill>
                <a:srgbClr val="64DECF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20CBF4-01B1-4295-A450-DC73516C7A26}"/>
              </a:ext>
            </a:extLst>
          </p:cNvPr>
          <p:cNvSpPr txBox="1"/>
          <p:nvPr/>
        </p:nvSpPr>
        <p:spPr>
          <a:xfrm>
            <a:off x="575495" y="2901908"/>
            <a:ext cx="7771679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이번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해피하우스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 프로젝트를 통해서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VUE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에 대한 두려움과 겁내던 마음이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현재는 흥미로움과 재미로 바뀌었고 프론트와 백을 동시에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진행할 수 있어 계속해서 아쉬움 마음에 추가하고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스스로 만족하며 프로젝트를 완성하였습니다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.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0C94876-6F8D-4591-B9C1-08D4A8A52EBD}"/>
              </a:ext>
            </a:extLst>
          </p:cNvPr>
          <p:cNvSpPr/>
          <p:nvPr/>
        </p:nvSpPr>
        <p:spPr>
          <a:xfrm flipV="1">
            <a:off x="557400" y="2537764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99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2"/>
            <a:ext cx="12213771" cy="6858001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5029763" y="2749367"/>
            <a:ext cx="21324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 &amp; A</a:t>
            </a:r>
            <a:endParaRPr lang="ko-KR" altLang="en-US" sz="4400" spc="6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8637704" y="4995951"/>
            <a:ext cx="345038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b="1" dirty="0">
                <a:solidFill>
                  <a:schemeClr val="bg1">
                    <a:alpha val="16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Q&amp;A</a:t>
            </a:r>
            <a:endParaRPr lang="ko-KR" altLang="en-US" sz="11500" b="1" dirty="0">
              <a:solidFill>
                <a:schemeClr val="bg1">
                  <a:alpha val="16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66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3135895" y="2922628"/>
            <a:ext cx="5920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경청해주셔서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감사합니다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3274992" y="2541180"/>
            <a:ext cx="183842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3274991" y="2522518"/>
            <a:ext cx="1838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THANK YOU -</a:t>
            </a:r>
            <a:endParaRPr lang="ko-KR" altLang="en-US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E13764-1EF0-4A6F-8554-79E11A74BCAB}"/>
              </a:ext>
            </a:extLst>
          </p:cNvPr>
          <p:cNvSpPr txBox="1"/>
          <p:nvPr/>
        </p:nvSpPr>
        <p:spPr>
          <a:xfrm>
            <a:off x="4863130" y="5753766"/>
            <a:ext cx="24657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댓글과 공감은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사랑입니다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:)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124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6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목     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3095864" y="2247382"/>
            <a:ext cx="5113708" cy="830997"/>
            <a:chOff x="3403338" y="2598003"/>
            <a:chExt cx="5113708" cy="83099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3013593" cy="830997"/>
              <a:chOff x="3403338" y="2598003"/>
              <a:chExt cx="3013593" cy="83099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223490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" panose="02030600000101010101" pitchFamily="18" charset="-127"/>
                    <a:ea typeface="바탕" panose="02030600000101010101" pitchFamily="18" charset="-127"/>
                    <a:cs typeface="KoPubWorld돋움체 Bold" panose="00000800000000000000" pitchFamily="2" charset="-127"/>
                  </a:rPr>
                  <a:t>기획 배경 및 목표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5AF55B-2B72-4D64-9D81-C0FF482732D7}"/>
                </a:ext>
              </a:extLst>
            </p:cNvPr>
            <p:cNvGrpSpPr/>
            <p:nvPr/>
          </p:nvGrpSpPr>
          <p:grpSpPr>
            <a:xfrm>
              <a:off x="6454034" y="2598003"/>
              <a:ext cx="2063012" cy="830997"/>
              <a:chOff x="6454034" y="2598003"/>
              <a:chExt cx="2063012" cy="830997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1C3A4C-9A1E-4998-B64C-27B322E1FB56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02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D65EA8-75FC-4381-8F1B-C7736D8545B7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128432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" panose="02030600000101010101" pitchFamily="18" charset="-127"/>
                    <a:ea typeface="바탕" panose="02030600000101010101" pitchFamily="18" charset="-127"/>
                    <a:cs typeface="KoPubWorld돋움체 Bold" panose="00000800000000000000" pitchFamily="2" charset="-127"/>
                  </a:rPr>
                  <a:t>추진 계획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endParaRP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10A0C2-7056-4128-9CFF-35AD6D14E6E9}"/>
              </a:ext>
            </a:extLst>
          </p:cNvPr>
          <p:cNvGrpSpPr/>
          <p:nvPr/>
        </p:nvGrpSpPr>
        <p:grpSpPr>
          <a:xfrm>
            <a:off x="3095864" y="3624888"/>
            <a:ext cx="5124929" cy="830997"/>
            <a:chOff x="3403338" y="2598003"/>
            <a:chExt cx="5124929" cy="830997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308CA84-006B-484A-8754-1324C45CC9BF}"/>
                </a:ext>
              </a:extLst>
            </p:cNvPr>
            <p:cNvGrpSpPr/>
            <p:nvPr/>
          </p:nvGrpSpPr>
          <p:grpSpPr>
            <a:xfrm>
              <a:off x="3403338" y="2598003"/>
              <a:ext cx="2063012" cy="830997"/>
              <a:chOff x="3403338" y="2598003"/>
              <a:chExt cx="2063012" cy="830997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0CFC9F3-8653-43AE-9477-2C2433CDFB7C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03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5E7C0A-107D-42CB-B9CD-E10345F601C6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128432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" panose="02030600000101010101" pitchFamily="18" charset="-127"/>
                    <a:ea typeface="바탕" panose="02030600000101010101" pitchFamily="18" charset="-127"/>
                    <a:cs typeface="KoPubWorld돋움체 Bold" panose="00000800000000000000" pitchFamily="2" charset="-127"/>
                  </a:rPr>
                  <a:t>시장 분석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EB5D733-A69C-4097-BE69-B9D246267EE9}"/>
                </a:ext>
              </a:extLst>
            </p:cNvPr>
            <p:cNvGrpSpPr/>
            <p:nvPr/>
          </p:nvGrpSpPr>
          <p:grpSpPr>
            <a:xfrm>
              <a:off x="6454034" y="2598003"/>
              <a:ext cx="2074233" cy="830997"/>
              <a:chOff x="6454034" y="2598003"/>
              <a:chExt cx="2074233" cy="83099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74EE2F-A74E-4E1E-9CEB-30D4C6E6FA83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04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B3CB60C-CD34-4E14-914C-4591010964E0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129554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" panose="02030600000101010101" pitchFamily="18" charset="-127"/>
                    <a:ea typeface="바탕" panose="02030600000101010101" pitchFamily="18" charset="-127"/>
                    <a:cs typeface="KoPubWorld돋움체 Bold" panose="00000800000000000000" pitchFamily="2" charset="-127"/>
                  </a:rPr>
                  <a:t>개발 결과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D58E89E-75F1-4E18-B413-7574053913A7}"/>
              </a:ext>
            </a:extLst>
          </p:cNvPr>
          <p:cNvGrpSpPr/>
          <p:nvPr/>
        </p:nvGrpSpPr>
        <p:grpSpPr>
          <a:xfrm>
            <a:off x="3095864" y="5093873"/>
            <a:ext cx="5124929" cy="830997"/>
            <a:chOff x="3403338" y="2598003"/>
            <a:chExt cx="5124929" cy="830997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4A5DF25-3BF3-42EE-8DA7-5F99E7F63911}"/>
                </a:ext>
              </a:extLst>
            </p:cNvPr>
            <p:cNvGrpSpPr/>
            <p:nvPr/>
          </p:nvGrpSpPr>
          <p:grpSpPr>
            <a:xfrm>
              <a:off x="3403338" y="2598003"/>
              <a:ext cx="1989274" cy="830997"/>
              <a:chOff x="3403338" y="2598003"/>
              <a:chExt cx="1989274" cy="830997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DFBC2DB-BC33-42EC-9087-480A22A11EE4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05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5F2F8EE-485D-4883-B624-BC5AF48ABB2A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121058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" panose="02030600000101010101" pitchFamily="18" charset="-127"/>
                    <a:ea typeface="바탕" panose="02030600000101010101" pitchFamily="18" charset="-127"/>
                    <a:cs typeface="KoPubWorld돋움체 Bold" panose="00000800000000000000" pitchFamily="2" charset="-127"/>
                  </a:rPr>
                  <a:t>기대효과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endParaRP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5A943275-1B62-4785-BB46-94A76F558FF9}"/>
                </a:ext>
              </a:extLst>
            </p:cNvPr>
            <p:cNvGrpSpPr/>
            <p:nvPr/>
          </p:nvGrpSpPr>
          <p:grpSpPr>
            <a:xfrm>
              <a:off x="6454034" y="2598003"/>
              <a:ext cx="2074233" cy="830997"/>
              <a:chOff x="6454034" y="2598003"/>
              <a:chExt cx="2074233" cy="830997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205B4B0-82A0-40A0-98B9-4FEBFE2DD3C3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06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86E4D8A-8FE5-443E-88D7-B14092E6E4AD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129554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" panose="02030600000101010101" pitchFamily="18" charset="-127"/>
                    <a:ea typeface="바탕" panose="02030600000101010101" pitchFamily="18" charset="-127"/>
                    <a:cs typeface="KoPubWorld돋움체 Bold" panose="00000800000000000000" pitchFamily="2" charset="-127"/>
                  </a:rPr>
                  <a:t>개발 후기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09547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Bold" panose="00000800000000000000" pitchFamily="2" charset="-127"/>
                </a:rPr>
                <a:t>기획 배경 및 목표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C7B7DB-B3D3-41D3-95D5-2DBDBBFED3F5}"/>
              </a:ext>
            </a:extLst>
          </p:cNvPr>
          <p:cNvGrpSpPr/>
          <p:nvPr/>
        </p:nvGrpSpPr>
        <p:grpSpPr>
          <a:xfrm>
            <a:off x="2077493" y="2425628"/>
            <a:ext cx="8037014" cy="2669547"/>
            <a:chOff x="2192615" y="2425628"/>
            <a:chExt cx="8037014" cy="2669547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7A5705AF-7E3F-4EE1-AAFA-DF5991A0C3EC}"/>
                </a:ext>
              </a:extLst>
            </p:cNvPr>
            <p:cNvSpPr/>
            <p:nvPr/>
          </p:nvSpPr>
          <p:spPr>
            <a:xfrm>
              <a:off x="2329465" y="2547257"/>
              <a:ext cx="2183364" cy="2547918"/>
            </a:xfrm>
            <a:prstGeom prst="rect">
              <a:avLst/>
            </a:prstGeom>
            <a:solidFill>
              <a:srgbClr val="64DECF">
                <a:alpha val="22000"/>
              </a:srgb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7374D96-F450-468F-BCE5-3F1C4AC6DE17}"/>
                </a:ext>
              </a:extLst>
            </p:cNvPr>
            <p:cNvSpPr/>
            <p:nvPr/>
          </p:nvSpPr>
          <p:spPr>
            <a:xfrm>
              <a:off x="2192615" y="2425628"/>
              <a:ext cx="2183364" cy="2547918"/>
            </a:xfrm>
            <a:prstGeom prst="rect">
              <a:avLst/>
            </a:prstGeom>
            <a:solidFill>
              <a:srgbClr val="64DEC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7293CCF-BB27-4D66-8E3F-A31FBB67941D}"/>
                </a:ext>
              </a:extLst>
            </p:cNvPr>
            <p:cNvSpPr txBox="1"/>
            <p:nvPr/>
          </p:nvSpPr>
          <p:spPr>
            <a:xfrm>
              <a:off x="2518703" y="2806835"/>
              <a:ext cx="153118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Bold" panose="00000800000000000000" pitchFamily="2" charset="-127"/>
                </a:rPr>
                <a:t>01</a:t>
              </a:r>
            </a:p>
            <a:p>
              <a:pPr algn="ctr"/>
              <a:r>
                <a:rPr lang="ko-KR" altLang="en-US" sz="1600" b="1" dirty="0">
                  <a:solidFill>
                    <a:schemeClr val="bg1"/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Bold" panose="00000800000000000000" pitchFamily="2" charset="-127"/>
                </a:rPr>
                <a:t>주변 상권 검색</a:t>
              </a:r>
              <a:endParaRPr lang="en-US" altLang="ko-KR" sz="1600" b="1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9782DA-3E49-4DAE-9034-D5692849686E}"/>
                </a:ext>
              </a:extLst>
            </p:cNvPr>
            <p:cNvSpPr txBox="1"/>
            <p:nvPr/>
          </p:nvSpPr>
          <p:spPr>
            <a:xfrm>
              <a:off x="2528322" y="3736844"/>
              <a:ext cx="151195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매물 검색 시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해당 매물 주변 상권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확인 기능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275E108-6004-4086-A28A-A6A9CA33D37D}"/>
                </a:ext>
              </a:extLst>
            </p:cNvPr>
            <p:cNvSpPr txBox="1"/>
            <p:nvPr/>
          </p:nvSpPr>
          <p:spPr>
            <a:xfrm>
              <a:off x="2502669" y="3410339"/>
              <a:ext cx="15632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…………………………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6C2C35D-6630-4D81-B912-08097FEFBFC8}"/>
                </a:ext>
              </a:extLst>
            </p:cNvPr>
            <p:cNvSpPr/>
            <p:nvPr/>
          </p:nvSpPr>
          <p:spPr>
            <a:xfrm>
              <a:off x="5119440" y="2547257"/>
              <a:ext cx="2183364" cy="2547918"/>
            </a:xfrm>
            <a:prstGeom prst="rect">
              <a:avLst/>
            </a:prstGeom>
            <a:solidFill>
              <a:srgbClr val="64DECF">
                <a:alpha val="22000"/>
              </a:srgb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96012F4-6AF8-4F27-AC0B-9C7C18A2AD51}"/>
                </a:ext>
              </a:extLst>
            </p:cNvPr>
            <p:cNvSpPr/>
            <p:nvPr/>
          </p:nvSpPr>
          <p:spPr>
            <a:xfrm>
              <a:off x="4982590" y="2425628"/>
              <a:ext cx="2183364" cy="2547918"/>
            </a:xfrm>
            <a:prstGeom prst="rect">
              <a:avLst/>
            </a:prstGeom>
            <a:solidFill>
              <a:srgbClr val="64DEC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65F91A1-7D3C-480F-878F-D056D8636765}"/>
                </a:ext>
              </a:extLst>
            </p:cNvPr>
            <p:cNvSpPr txBox="1"/>
            <p:nvPr/>
          </p:nvSpPr>
          <p:spPr>
            <a:xfrm>
              <a:off x="5204480" y="2806835"/>
              <a:ext cx="1739580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Bold" panose="00000800000000000000" pitchFamily="2" charset="-127"/>
                </a:rPr>
                <a:t>02</a:t>
              </a:r>
            </a:p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게시물 좋아요 기능</a:t>
              </a:r>
              <a:endParaRPr lang="en-US" altLang="ko-KR" sz="14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58EC5E4-D569-4D85-ADEB-769A0EBDAB4A}"/>
                </a:ext>
              </a:extLst>
            </p:cNvPr>
            <p:cNvSpPr txBox="1"/>
            <p:nvPr/>
          </p:nvSpPr>
          <p:spPr>
            <a:xfrm>
              <a:off x="5196465" y="3736844"/>
              <a:ext cx="175561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게시판에 등록된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/>
              <a:r>
                <a:rPr lang="ko-KR" altLang="en-US" sz="1200" dirty="0" err="1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다른사람의</a:t>
              </a:r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글에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/>
              <a:r>
                <a:rPr lang="ko-KR" altLang="en-US" sz="1200" dirty="0" err="1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좋아요를</a:t>
              </a:r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눌리면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작성자에게 포인트 제공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711267-D454-42B9-9EF1-AC8E108A8BA7}"/>
                </a:ext>
              </a:extLst>
            </p:cNvPr>
            <p:cNvSpPr txBox="1"/>
            <p:nvPr/>
          </p:nvSpPr>
          <p:spPr>
            <a:xfrm>
              <a:off x="5292644" y="3410339"/>
              <a:ext cx="15632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…………………………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B9C6368-1582-498C-959E-10C147900D83}"/>
                </a:ext>
              </a:extLst>
            </p:cNvPr>
            <p:cNvSpPr/>
            <p:nvPr/>
          </p:nvSpPr>
          <p:spPr>
            <a:xfrm>
              <a:off x="8046265" y="2547257"/>
              <a:ext cx="2183364" cy="2547918"/>
            </a:xfrm>
            <a:prstGeom prst="rect">
              <a:avLst/>
            </a:prstGeom>
            <a:solidFill>
              <a:srgbClr val="64DECF">
                <a:alpha val="22000"/>
              </a:srgb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9EB9A5E4-16E0-446A-8EE9-8AE3B0A390DB}"/>
                </a:ext>
              </a:extLst>
            </p:cNvPr>
            <p:cNvSpPr/>
            <p:nvPr/>
          </p:nvSpPr>
          <p:spPr>
            <a:xfrm>
              <a:off x="7909415" y="2425628"/>
              <a:ext cx="2183364" cy="2547918"/>
            </a:xfrm>
            <a:prstGeom prst="rect">
              <a:avLst/>
            </a:prstGeom>
            <a:solidFill>
              <a:srgbClr val="64DEC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49C77A0-C9D0-414A-83CA-76E402DE6F5A}"/>
                </a:ext>
              </a:extLst>
            </p:cNvPr>
            <p:cNvSpPr txBox="1"/>
            <p:nvPr/>
          </p:nvSpPr>
          <p:spPr>
            <a:xfrm>
              <a:off x="8221077" y="2806835"/>
              <a:ext cx="156004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Bold" panose="00000800000000000000" pitchFamily="2" charset="-127"/>
                </a:rPr>
                <a:t>03</a:t>
              </a:r>
            </a:p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포인트 적립 기능</a:t>
              </a:r>
              <a:endParaRPr lang="en-US" altLang="ko-KR" sz="14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7CB9E77-94C9-4323-BA99-2178FC39810A}"/>
                </a:ext>
              </a:extLst>
            </p:cNvPr>
            <p:cNvSpPr txBox="1"/>
            <p:nvPr/>
          </p:nvSpPr>
          <p:spPr>
            <a:xfrm>
              <a:off x="8033525" y="3736844"/>
              <a:ext cx="193514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추천인 또는 </a:t>
              </a:r>
              <a:r>
                <a:rPr lang="ko-KR" altLang="en-US" sz="1200" dirty="0" err="1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게시글에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/>
              <a:r>
                <a:rPr lang="ko-KR" altLang="en-US" sz="1200" dirty="0" err="1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좋아요를</a:t>
              </a:r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받으면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나의 포인트가 쌓이는 기능</a:t>
              </a:r>
              <a:endParaRPr lang="en-US" altLang="ko-KR" sz="12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AC0595E-3EBF-4DF0-A758-3411F8A176A9}"/>
                </a:ext>
              </a:extLst>
            </p:cNvPr>
            <p:cNvSpPr txBox="1"/>
            <p:nvPr/>
          </p:nvSpPr>
          <p:spPr>
            <a:xfrm>
              <a:off x="8219469" y="3410339"/>
              <a:ext cx="15632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…………………………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3997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추진 계획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BD2DF67-2856-4F73-9ECB-84AE6B861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91" y="1426960"/>
            <a:ext cx="11990252" cy="299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357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B6FEBD59-CEA2-4FDF-A254-37953428C235}"/>
              </a:ext>
            </a:extLst>
          </p:cNvPr>
          <p:cNvSpPr/>
          <p:nvPr/>
        </p:nvSpPr>
        <p:spPr>
          <a:xfrm>
            <a:off x="3569487" y="2178412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7B4FB42F-61AB-4ADA-879A-670D33F52DB2}"/>
              </a:ext>
            </a:extLst>
          </p:cNvPr>
          <p:cNvSpPr/>
          <p:nvPr/>
        </p:nvSpPr>
        <p:spPr>
          <a:xfrm>
            <a:off x="3020287" y="2133171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1</a:t>
            </a:r>
            <a:endParaRPr lang="ko-KR" altLang="en-US" sz="32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 시장분석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4042376" y="2339229"/>
            <a:ext cx="610455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기존 매물 검색 사이트에는 나의 관심 매물로 저장할 수 있는 기능이 없다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그래서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해피하우스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 메이저에서는 나의 관심 매물을 등록할 수 있게 해줘서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더 편리하게 매물을 다룰 수 있다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C8FF7CF-D8B5-498D-94C7-188252370E53}"/>
              </a:ext>
            </a:extLst>
          </p:cNvPr>
          <p:cNvSpPr/>
          <p:nvPr/>
        </p:nvSpPr>
        <p:spPr>
          <a:xfrm>
            <a:off x="3569487" y="3525349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060B323-B658-4AFE-8D3D-E1D8D4538DE4}"/>
              </a:ext>
            </a:extLst>
          </p:cNvPr>
          <p:cNvSpPr txBox="1"/>
          <p:nvPr/>
        </p:nvSpPr>
        <p:spPr>
          <a:xfrm>
            <a:off x="4080532" y="3764023"/>
            <a:ext cx="61045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기존 사이트에서는 게시물이 활성화 되지 못해 고객을 끌여 들이지 못했다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게시판에 좋아요 기능을 추가하여 많은 참여를 할 수 있도록 해준다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4A8D62FD-93E9-42E5-9A1B-AF97802BB6B2}"/>
              </a:ext>
            </a:extLst>
          </p:cNvPr>
          <p:cNvSpPr/>
          <p:nvPr/>
        </p:nvSpPr>
        <p:spPr>
          <a:xfrm>
            <a:off x="3020287" y="3466038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2</a:t>
            </a:r>
            <a:endParaRPr lang="ko-KR" altLang="en-US" sz="32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941F08B-C069-4545-B206-875162ED7E9E}"/>
              </a:ext>
            </a:extLst>
          </p:cNvPr>
          <p:cNvSpPr/>
          <p:nvPr/>
        </p:nvSpPr>
        <p:spPr>
          <a:xfrm>
            <a:off x="3569487" y="4847825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C31294A-7DC5-47B9-AC90-66BBE0915C49}"/>
              </a:ext>
            </a:extLst>
          </p:cNvPr>
          <p:cNvSpPr txBox="1"/>
          <p:nvPr/>
        </p:nvSpPr>
        <p:spPr>
          <a:xfrm>
            <a:off x="4374214" y="5100736"/>
            <a:ext cx="49680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추천인 이거나 자유 게시판의 내가 쓴 글이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좋아요를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 받으면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포인트가 쌓이고 나중에 포인트를 현금처럼 사용 가능하다</a:t>
            </a: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60ECF163-058E-4954-9C04-7029A48A2617}"/>
              </a:ext>
            </a:extLst>
          </p:cNvPr>
          <p:cNvSpPr/>
          <p:nvPr/>
        </p:nvSpPr>
        <p:spPr>
          <a:xfrm>
            <a:off x="3020287" y="4798905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3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539767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B6FEBD59-CEA2-4FDF-A254-37953428C235}"/>
              </a:ext>
            </a:extLst>
          </p:cNvPr>
          <p:cNvSpPr/>
          <p:nvPr/>
        </p:nvSpPr>
        <p:spPr>
          <a:xfrm>
            <a:off x="3569487" y="2178412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Bold" panose="00000800000000000000" pitchFamily="2" charset="-127"/>
                </a:rPr>
                <a:t>개발결과</a:t>
              </a: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개발환경 및 전체 시스템 구조도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 smtClean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CAB183-DEA4-4560-B11D-01DCD66BDF6D}"/>
              </a:ext>
            </a:extLst>
          </p:cNvPr>
          <p:cNvSpPr txBox="1"/>
          <p:nvPr/>
        </p:nvSpPr>
        <p:spPr>
          <a:xfrm>
            <a:off x="5922697" y="2431323"/>
            <a:ext cx="1871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String Boot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algn="ctr"/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Sts-3.9.14.RELEASE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C8FF7CF-D8B5-498D-94C7-188252370E53}"/>
              </a:ext>
            </a:extLst>
          </p:cNvPr>
          <p:cNvSpPr/>
          <p:nvPr/>
        </p:nvSpPr>
        <p:spPr>
          <a:xfrm>
            <a:off x="3569487" y="3525349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060B323-B658-4AFE-8D3D-E1D8D4538DE4}"/>
              </a:ext>
            </a:extLst>
          </p:cNvPr>
          <p:cNvSpPr txBox="1"/>
          <p:nvPr/>
        </p:nvSpPr>
        <p:spPr>
          <a:xfrm>
            <a:off x="5834532" y="3778260"/>
            <a:ext cx="2047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VUE CLI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@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vue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/cli 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4.5.15, VUE 2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941F08B-C069-4545-B206-875162ED7E9E}"/>
              </a:ext>
            </a:extLst>
          </p:cNvPr>
          <p:cNvSpPr/>
          <p:nvPr/>
        </p:nvSpPr>
        <p:spPr>
          <a:xfrm>
            <a:off x="3569487" y="4847825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C31294A-7DC5-47B9-AC90-66BBE0915C49}"/>
              </a:ext>
            </a:extLst>
          </p:cNvPr>
          <p:cNvSpPr txBox="1"/>
          <p:nvPr/>
        </p:nvSpPr>
        <p:spPr>
          <a:xfrm>
            <a:off x="6401190" y="5100736"/>
            <a:ext cx="9140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VSCODE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algn="ctr"/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1.61.2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779" y="4847825"/>
            <a:ext cx="1026133" cy="100791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2779" y="3538508"/>
            <a:ext cx="975909" cy="99475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2779" y="2178412"/>
            <a:ext cx="1026133" cy="100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51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Bold" panose="00000800000000000000" pitchFamily="2" charset="-127"/>
                </a:rPr>
                <a:t>개발결과</a:t>
              </a: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개발환경 및 전체 시스템 구조도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 smtClean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A8551D8D-224D-4A58-821F-5CCF62CDDFA8}"/>
              </a:ext>
            </a:extLst>
          </p:cNvPr>
          <p:cNvPicPr preferRelativeResize="0">
            <a:picLocks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931" y="1638005"/>
            <a:ext cx="2327890" cy="1800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3CADEEA3-2AE9-4C18-A4B6-8785C24BAA69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932" y="4683834"/>
            <a:ext cx="2327890" cy="1800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A802905-8EF7-4421-9F7A-44110AB2BE7C}"/>
              </a:ext>
            </a:extLst>
          </p:cNvPr>
          <p:cNvPicPr preferRelativeResize="0">
            <a:picLocks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43" y="3153240"/>
            <a:ext cx="2297091" cy="180000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8298B826-E1A7-4AAD-A2E9-FEF678DBFCF4}"/>
              </a:ext>
            </a:extLst>
          </p:cNvPr>
          <p:cNvSpPr/>
          <p:nvPr/>
        </p:nvSpPr>
        <p:spPr>
          <a:xfrm>
            <a:off x="655944" y="2835336"/>
            <a:ext cx="2297091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5AC252-1EF4-4FE1-84A7-F28040F580A5}"/>
              </a:ext>
            </a:extLst>
          </p:cNvPr>
          <p:cNvSpPr txBox="1"/>
          <p:nvPr/>
        </p:nvSpPr>
        <p:spPr>
          <a:xfrm>
            <a:off x="992243" y="2854794"/>
            <a:ext cx="1694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로그인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EF6D6EE-60E7-4C7D-A6E5-DDF46BE3D41D}"/>
              </a:ext>
            </a:extLst>
          </p:cNvPr>
          <p:cNvSpPr/>
          <p:nvPr/>
        </p:nvSpPr>
        <p:spPr>
          <a:xfrm>
            <a:off x="3318932" y="1320101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35C649B-98E8-43B2-B60C-E016C81BF3B6}"/>
              </a:ext>
            </a:extLst>
          </p:cNvPr>
          <p:cNvSpPr txBox="1"/>
          <p:nvPr/>
        </p:nvSpPr>
        <p:spPr>
          <a:xfrm>
            <a:off x="3663544" y="1339559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메인화면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3318933" y="4375727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3655232" y="4395185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SIDE BAR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943" y="3153241"/>
            <a:ext cx="2327890" cy="1799999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6419551" y="2178165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6797415" y="2197623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마이페이지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6419551" y="3703320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6797415" y="3722778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매물검색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6419551" y="5215934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6797415" y="5235392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게시판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9254675" y="1507756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9532785" y="1527214"/>
            <a:ext cx="1805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회원정보 수정</a:t>
            </a:r>
            <a:r>
              <a:rPr lang="en-US" altLang="ko-KR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/</a:t>
            </a:r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탈퇴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9244743" y="2185083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9622607" y="2204541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나의 </a:t>
            </a:r>
            <a:r>
              <a:rPr lang="ko-KR" altLang="en-US" sz="1400" dirty="0" err="1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관심매물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9244743" y="4375727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9622607" y="4395185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공지사항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9244743" y="5215934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9622607" y="5235392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리뷰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9244743" y="6138083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9622607" y="6157541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자유게시판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cxnSp>
        <p:nvCxnSpPr>
          <p:cNvPr id="7" name="직선 연결선 6"/>
          <p:cNvCxnSpPr>
            <a:stCxn id="20" idx="3"/>
            <a:endCxn id="39" idx="1"/>
          </p:cNvCxnSpPr>
          <p:nvPr/>
        </p:nvCxnSpPr>
        <p:spPr>
          <a:xfrm flipV="1">
            <a:off x="8747441" y="1666708"/>
            <a:ext cx="507234" cy="6704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>
            <a:stCxn id="20" idx="3"/>
            <a:endCxn id="41" idx="1"/>
          </p:cNvCxnSpPr>
          <p:nvPr/>
        </p:nvCxnSpPr>
        <p:spPr>
          <a:xfrm>
            <a:off x="8747441" y="2337117"/>
            <a:ext cx="497302" cy="69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>
            <a:stCxn id="27" idx="3"/>
            <a:endCxn id="43" idx="1"/>
          </p:cNvCxnSpPr>
          <p:nvPr/>
        </p:nvCxnSpPr>
        <p:spPr>
          <a:xfrm flipV="1">
            <a:off x="8747441" y="4534679"/>
            <a:ext cx="497302" cy="8402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stCxn id="27" idx="3"/>
            <a:endCxn id="45" idx="1"/>
          </p:cNvCxnSpPr>
          <p:nvPr/>
        </p:nvCxnSpPr>
        <p:spPr>
          <a:xfrm>
            <a:off x="8747441" y="5374886"/>
            <a:ext cx="4973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>
            <a:stCxn id="27" idx="3"/>
            <a:endCxn id="47" idx="1"/>
          </p:cNvCxnSpPr>
          <p:nvPr/>
        </p:nvCxnSpPr>
        <p:spPr>
          <a:xfrm>
            <a:off x="8747441" y="5374886"/>
            <a:ext cx="497302" cy="9221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stCxn id="26" idx="3"/>
            <a:endCxn id="20" idx="1"/>
          </p:cNvCxnSpPr>
          <p:nvPr/>
        </p:nvCxnSpPr>
        <p:spPr>
          <a:xfrm flipV="1">
            <a:off x="5646822" y="2337117"/>
            <a:ext cx="772729" cy="324671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>
            <a:stCxn id="26" idx="3"/>
            <a:endCxn id="22" idx="1"/>
          </p:cNvCxnSpPr>
          <p:nvPr/>
        </p:nvCxnSpPr>
        <p:spPr>
          <a:xfrm flipV="1">
            <a:off x="5646822" y="3862272"/>
            <a:ext cx="772729" cy="17215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stCxn id="26" idx="3"/>
            <a:endCxn id="27" idx="1"/>
          </p:cNvCxnSpPr>
          <p:nvPr/>
        </p:nvCxnSpPr>
        <p:spPr>
          <a:xfrm flipV="1">
            <a:off x="5646822" y="5374886"/>
            <a:ext cx="772729" cy="2089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>
            <a:stCxn id="3" idx="3"/>
            <a:endCxn id="11" idx="1"/>
          </p:cNvCxnSpPr>
          <p:nvPr/>
        </p:nvCxnSpPr>
        <p:spPr>
          <a:xfrm flipV="1">
            <a:off x="2983833" y="2538005"/>
            <a:ext cx="335098" cy="15152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>
            <a:stCxn id="3" idx="3"/>
            <a:endCxn id="26" idx="1"/>
          </p:cNvCxnSpPr>
          <p:nvPr/>
        </p:nvCxnSpPr>
        <p:spPr>
          <a:xfrm>
            <a:off x="2983833" y="4053241"/>
            <a:ext cx="335099" cy="15305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그림 5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3184" y="1640638"/>
            <a:ext cx="2313706" cy="1526607"/>
          </a:xfrm>
          <a:prstGeom prst="rect">
            <a:avLst/>
          </a:prstGeom>
        </p:spPr>
      </p:pic>
      <p:pic>
        <p:nvPicPr>
          <p:cNvPr id="57" name="그림 5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9683" y="4700132"/>
            <a:ext cx="2327207" cy="179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44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Bold" panose="00000800000000000000" pitchFamily="2" charset="-127"/>
                </a:rPr>
                <a:t>개발결과</a:t>
              </a: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개발환경 및 전체 시스템 구조도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 smtClean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A8551D8D-224D-4A58-821F-5CCF62CDDFA8}"/>
              </a:ext>
            </a:extLst>
          </p:cNvPr>
          <p:cNvPicPr preferRelativeResize="0">
            <a:picLocks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786" y="3086739"/>
            <a:ext cx="2327890" cy="1800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A802905-8EF7-4421-9F7A-44110AB2BE7C}"/>
              </a:ext>
            </a:extLst>
          </p:cNvPr>
          <p:cNvPicPr preferRelativeResize="0">
            <a:picLocks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430" y="3086739"/>
            <a:ext cx="2297091" cy="180000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8298B826-E1A7-4AAD-A2E9-FEF678DBFCF4}"/>
              </a:ext>
            </a:extLst>
          </p:cNvPr>
          <p:cNvSpPr/>
          <p:nvPr/>
        </p:nvSpPr>
        <p:spPr>
          <a:xfrm>
            <a:off x="2476431" y="2768835"/>
            <a:ext cx="2297091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5AC252-1EF4-4FE1-84A7-F28040F580A5}"/>
              </a:ext>
            </a:extLst>
          </p:cNvPr>
          <p:cNvSpPr txBox="1"/>
          <p:nvPr/>
        </p:nvSpPr>
        <p:spPr>
          <a:xfrm>
            <a:off x="2812730" y="2788293"/>
            <a:ext cx="1694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로그아웃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EF6D6EE-60E7-4C7D-A6E5-DDF46BE3D41D}"/>
              </a:ext>
            </a:extLst>
          </p:cNvPr>
          <p:cNvSpPr/>
          <p:nvPr/>
        </p:nvSpPr>
        <p:spPr>
          <a:xfrm>
            <a:off x="7142787" y="2768835"/>
            <a:ext cx="232789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35C649B-98E8-43B2-B60C-E016C81BF3B6}"/>
              </a:ext>
            </a:extLst>
          </p:cNvPr>
          <p:cNvSpPr txBox="1"/>
          <p:nvPr/>
        </p:nvSpPr>
        <p:spPr>
          <a:xfrm>
            <a:off x="7487399" y="2788293"/>
            <a:ext cx="17170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rPr>
              <a:t>회원가입</a:t>
            </a:r>
            <a:endParaRPr lang="ko-KR" altLang="en-US" sz="14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430" y="3086740"/>
            <a:ext cx="2327890" cy="1799999"/>
          </a:xfrm>
          <a:prstGeom prst="rect">
            <a:avLst/>
          </a:prstGeom>
        </p:spPr>
      </p:pic>
      <p:cxnSp>
        <p:nvCxnSpPr>
          <p:cNvPr id="53" name="직선 연결선 52"/>
          <p:cNvCxnSpPr>
            <a:stCxn id="3" idx="3"/>
            <a:endCxn id="11" idx="1"/>
          </p:cNvCxnSpPr>
          <p:nvPr/>
        </p:nvCxnSpPr>
        <p:spPr>
          <a:xfrm flipV="1">
            <a:off x="4804320" y="3986739"/>
            <a:ext cx="233846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2785" y="3086739"/>
            <a:ext cx="2327891" cy="1749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6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Bold" panose="00000800000000000000" pitchFamily="2" charset="-127"/>
                </a:rPr>
                <a:t>개발 결과</a:t>
              </a: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화면 구성도</a:t>
              </a:r>
              <a:r>
                <a:rPr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(</a:t>
              </a:r>
              <a:r>
                <a:rPr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시연 동영상</a:t>
              </a:r>
              <a:r>
                <a:rPr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" panose="02030600000101010101" pitchFamily="18" charset="-127"/>
                  <a:ea typeface="바탕" panose="02030600000101010101" pitchFamily="18" charset="-127"/>
                  <a:cs typeface="KoPubWorld돋움체 Light" panose="00000300000000000000" pitchFamily="2" charset="-127"/>
                </a:rPr>
                <a:t>)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 smtClean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4" name="부울경_3반_1조_우윤식_오세헌_시연동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2792" y="1638005"/>
            <a:ext cx="8916785" cy="449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07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324</Words>
  <Application>Microsoft Office PowerPoint</Application>
  <PresentationFormat>와이드스크린</PresentationFormat>
  <Paragraphs>107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Arial</vt:lpstr>
      <vt:lpstr>KoPubWorld돋움체 Light</vt:lpstr>
      <vt:lpstr>KoPubWorld돋움체 Bold</vt:lpstr>
      <vt:lpstr>바탕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 유진</dc:creator>
  <cp:lastModifiedBy>우윤식</cp:lastModifiedBy>
  <cp:revision>24</cp:revision>
  <dcterms:created xsi:type="dcterms:W3CDTF">2020-01-03T14:16:53Z</dcterms:created>
  <dcterms:modified xsi:type="dcterms:W3CDTF">2021-11-25T23:03:45Z</dcterms:modified>
</cp:coreProperties>
</file>

<file path=docProps/thumbnail.jpeg>
</file>